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hmatrading.in/gold-rate-forecast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hlinkClick r:id="rId2"/>
              </a:rPr>
              <a:t>Gold Rate Forecast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78781"/>
          </a:xfrm>
        </p:spPr>
        <p:txBody>
          <a:bodyPr/>
          <a:lstStyle/>
          <a:p>
            <a:r>
              <a:rPr dirty="0"/>
              <a:t>Trends, Influencing Factors, and Future Outlook</a:t>
            </a:r>
          </a:p>
          <a:p>
            <a:r>
              <a:rPr dirty="0"/>
              <a:t>Presented by: </a:t>
            </a:r>
            <a:r>
              <a:rPr lang="en-US" dirty="0" smtClean="0"/>
              <a:t>HMA Trading</a:t>
            </a:r>
            <a:endParaRPr dirty="0"/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Gold has always been a symbol of wealth and a hedge against inflation.</a:t>
            </a:r>
          </a:p>
          <a:p>
            <a:r>
              <a:t>• Understanding its price movements is crucial for investors, economists, and policy makers.</a:t>
            </a:r>
          </a:p>
          <a:p>
            <a:r>
              <a:t>• In this presentation, we explore past trends, current status, and future forecasts for gold rates.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Historical Gold Price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Graph of gold price over the last 10 years</a:t>
            </a:r>
          </a:p>
          <a:p>
            <a:r>
              <a:t>• Major spikes:</a:t>
            </a:r>
          </a:p>
          <a:p>
            <a:r>
              <a:t>  - 2020 COVID-19 pandemic peak</a:t>
            </a:r>
          </a:p>
          <a:p>
            <a:r>
              <a:t>  - 2022 Russia-Ukraine conflict</a:t>
            </a:r>
          </a:p>
          <a:p>
            <a:r>
              <a:t>• General upward trend with cyclical fluctuations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Factors Influencing Gold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Inflation &amp; Interest Rates</a:t>
            </a:r>
          </a:p>
          <a:p>
            <a:r>
              <a:t>• Geopolitical Tensions</a:t>
            </a:r>
          </a:p>
          <a:p>
            <a:r>
              <a:t>• Currency Strength (especially USD)</a:t>
            </a:r>
          </a:p>
          <a:p>
            <a:r>
              <a:t>• Central Bank Policies</a:t>
            </a:r>
          </a:p>
          <a:p>
            <a:r>
              <a:t>• Demand in Jewelry &amp; Investment</a:t>
            </a:r>
          </a:p>
          <a:p>
            <a:r>
              <a:t>• Supply from Mining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Current Market Situation (2025)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Gold rate as of April 2025: ~$2,300/oz</a:t>
            </a:r>
          </a:p>
          <a:p>
            <a:r>
              <a:t>• Global inflation easing but still high</a:t>
            </a:r>
          </a:p>
          <a:p>
            <a:r>
              <a:t>• Central banks continue to buy gold</a:t>
            </a:r>
          </a:p>
          <a:p>
            <a:r>
              <a:t>• Geopolitical tensions remain (e.g., Middle East)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Expert Forecasts for 2025–2030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Short-term (2025): Volatile but upward trend ($2,300–$2,500)</a:t>
            </a:r>
          </a:p>
          <a:p>
            <a:r>
              <a:t>• Mid-term (2026–2027): Stabilizing unless new economic crisis arises</a:t>
            </a:r>
          </a:p>
          <a:p>
            <a:r>
              <a:t>• Long-term (2030): Potential to touch $3,000/oz driven by de-dollarization and rising demand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Bullish vs Bearish Scenarios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Scenario     | Forecast  | </a:t>
            </a:r>
            <a:r>
              <a:rPr dirty="0" smtClean="0"/>
              <a:t>Drivers</a:t>
            </a:r>
            <a:endParaRPr dirty="0"/>
          </a:p>
          <a:p>
            <a:r>
              <a:rPr dirty="0"/>
              <a:t>Bullish      | $2,800+   | Recession, war, strong demand</a:t>
            </a:r>
          </a:p>
          <a:p>
            <a:r>
              <a:rPr dirty="0"/>
              <a:t>Bearish      | &lt;$2,000   | High interest rates, strong USD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Investment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Diversify with a portion in gold (10–15% of portfolio)</a:t>
            </a:r>
          </a:p>
          <a:p>
            <a:r>
              <a:t>• Consider gold ETFs, sovereign gold bonds, and physical gold</a:t>
            </a:r>
          </a:p>
          <a:p>
            <a:r>
              <a:t>• Monitor macroeconomic indicators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Gold remains a safe-haven asset</a:t>
            </a:r>
          </a:p>
          <a:p>
            <a:r>
              <a:t>• Future looks promising amid economic uncertainty</a:t>
            </a:r>
          </a:p>
          <a:p>
            <a:r>
              <a:t>• Smart investing requires tracking global trends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Any questions? Let’s discuss!</a:t>
            </a:r>
          </a:p>
        </p:txBody>
      </p:sp>
      <p:pic>
        <p:nvPicPr>
          <p:cNvPr id="4" name="Picture 3" descr="cb4fa72c-0caa-42f5-a757-5b076eb3ed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943600"/>
            <a:ext cx="1097280" cy="1933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314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Gold Rate Forecast</vt:lpstr>
      <vt:lpstr>Introduction</vt:lpstr>
      <vt:lpstr>Historical Gold Price Trends</vt:lpstr>
      <vt:lpstr>Key Factors Influencing Gold Prices</vt:lpstr>
      <vt:lpstr>Current Market Situation (2025)</vt:lpstr>
      <vt:lpstr>Expert Forecasts for 2025–2030</vt:lpstr>
      <vt:lpstr>Bullish vs Bearish Scenarios</vt:lpstr>
      <vt:lpstr>Investment Recommendations</vt:lpstr>
      <vt:lpstr>Conclusion</vt:lpstr>
      <vt:lpstr>Q&amp;A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 Rate Forecast</dc:title>
  <dc:subject/>
  <dc:creator/>
  <cp:keywords/>
  <dc:description>generated using python-pptx</dc:description>
  <cp:lastModifiedBy>Microsoft account</cp:lastModifiedBy>
  <cp:revision>2</cp:revision>
  <dcterms:created xsi:type="dcterms:W3CDTF">2013-01-27T09:14:16Z</dcterms:created>
  <dcterms:modified xsi:type="dcterms:W3CDTF">2025-04-17T10:11:24Z</dcterms:modified>
  <cp:category/>
</cp:coreProperties>
</file>